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7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Corben" panose="020B0604020202020204" charset="0"/>
      <p:regular r:id="rId17"/>
    </p:embeddedFont>
    <p:embeddedFont>
      <p:font typeface="Lato" panose="020F0502020204030203" pitchFamily="34" charset="0"/>
      <p:regular r:id="rId18"/>
      <p:boldItalic r:id="rId19"/>
    </p:embeddedFont>
    <p:embeddedFont>
      <p:font typeface="Nobile" panose="020B0604020202020204" charset="0"/>
      <p:regular r:id="rId2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40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864585" y="-1"/>
            <a:ext cx="11765814" cy="82295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4630400" cy="8254867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5062" y="-562750"/>
            <a:ext cx="2119025" cy="5888636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0" y="723795"/>
            <a:ext cx="2957710" cy="94864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8470" y="1433330"/>
            <a:ext cx="6229644" cy="6229644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5735783"/>
            <a:ext cx="8897944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2911328" y="668350"/>
            <a:ext cx="17190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160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10206829" y="7524044"/>
            <a:ext cx="4423571" cy="666797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sz="2160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2592118" y="488749"/>
            <a:ext cx="2063344" cy="865927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2160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2624753" y="431965"/>
            <a:ext cx="2030707" cy="865927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2160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837600" y="2713662"/>
            <a:ext cx="839827" cy="8509688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2160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5715979"/>
            <a:ext cx="9838008" cy="1369255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216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5428" y="3790416"/>
            <a:ext cx="8172516" cy="1891728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6720"/>
              </a:lnSpc>
              <a:defRPr sz="6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6480" dirty="0"/>
              <a:t>TÍTULO </a:t>
            </a:r>
            <a:r>
              <a:rPr lang="es-ES" sz="6480" dirty="0">
                <a:solidFill>
                  <a:srgbClr val="50A0E0"/>
                </a:solidFill>
              </a:rPr>
              <a:t>FUENTE CALIBRI 49 PTS</a:t>
            </a:r>
            <a:endParaRPr lang="es-CO" sz="648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738695" y="6149005"/>
            <a:ext cx="8475658" cy="5230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80">
                <a:solidFill>
                  <a:srgbClr val="50A0E0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42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354799" y="7974682"/>
            <a:ext cx="1377619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43012" y="7909076"/>
            <a:ext cx="144605" cy="144605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10039151" y="175919"/>
            <a:ext cx="416844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401" y="7964633"/>
            <a:ext cx="3897000" cy="27876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4130996" y="103616"/>
            <a:ext cx="144605" cy="144605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414914" y="211490"/>
            <a:ext cx="144605" cy="144605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4130996" y="7909076"/>
            <a:ext cx="144605" cy="144605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10206829" y="7524044"/>
            <a:ext cx="4423571" cy="666797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sz="216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043" y="-31434"/>
            <a:ext cx="1288666" cy="128866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9518" y="163832"/>
            <a:ext cx="9608687" cy="1356959"/>
          </a:xfrm>
        </p:spPr>
        <p:txBody>
          <a:bodyPr anchor="b">
            <a:normAutofit/>
          </a:bodyPr>
          <a:lstStyle>
            <a:lvl1pPr>
              <a:defRPr sz="432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518" y="1536205"/>
            <a:ext cx="12057421" cy="923143"/>
          </a:xfrm>
        </p:spPr>
        <p:txBody>
          <a:bodyPr/>
          <a:lstStyle>
            <a:lvl1pPr marL="0" indent="0">
              <a:buNone/>
              <a:defRPr sz="288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81348" y="138348"/>
            <a:ext cx="453938" cy="5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4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9221"/>
            <a:ext cx="14630400" cy="826882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69725" y="-39220"/>
            <a:ext cx="14700126" cy="6675212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7148" y="6379419"/>
            <a:ext cx="14717026" cy="81153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69726" y="6150545"/>
            <a:ext cx="14757276" cy="2079055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7920" y="413220"/>
            <a:ext cx="7591087" cy="1533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6720"/>
              </a:lnSpc>
              <a:defRPr sz="12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34" y="6714523"/>
            <a:ext cx="5979924" cy="1216694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95870" y="5538356"/>
            <a:ext cx="1830605" cy="183060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11537948" y="7368961"/>
            <a:ext cx="275982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160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432" y="-309457"/>
            <a:ext cx="3829898" cy="38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2829"/>
            <a:ext cx="4012229" cy="287005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30007" y="142286"/>
            <a:ext cx="4918001" cy="1100214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216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28/04/2025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354799" y="7974682"/>
            <a:ext cx="1377619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43012" y="7909076"/>
            <a:ext cx="144605" cy="144605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10039151" y="175919"/>
            <a:ext cx="416844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401" y="7964633"/>
            <a:ext cx="3897000" cy="27876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4130996" y="103616"/>
            <a:ext cx="144605" cy="144605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414914" y="211490"/>
            <a:ext cx="144605" cy="144605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10206829" y="7524044"/>
            <a:ext cx="4423571" cy="666797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sz="2160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44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043" y="-31434"/>
            <a:ext cx="1288666" cy="128866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884280" y="4704163"/>
            <a:ext cx="922214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160" dirty="0"/>
              <a:t>La </a:t>
            </a:r>
            <a:r>
              <a:rPr lang="es-CO" sz="2160" b="1" i="1" dirty="0"/>
              <a:t>Escuela Superior de Guerra “General Rafael Reyes Prieto” </a:t>
            </a:r>
            <a:r>
              <a:rPr lang="es-ES" sz="2160" dirty="0"/>
              <a:t>está certificada bajo las normas internacionales </a:t>
            </a:r>
            <a:r>
              <a:rPr lang="es-ES" sz="2160" b="1" dirty="0"/>
              <a:t>ISO 9001:2015 </a:t>
            </a:r>
            <a:r>
              <a:rPr lang="es-ES" sz="2160" dirty="0"/>
              <a:t>e </a:t>
            </a:r>
            <a:r>
              <a:rPr lang="es-ES" sz="2160" b="1" dirty="0"/>
              <a:t>ISO 21001:2018.</a:t>
            </a:r>
            <a:endParaRPr lang="es-CO" sz="2160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5152517" y="2626209"/>
            <a:ext cx="4237464" cy="2042516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34" y="266432"/>
            <a:ext cx="2656144" cy="8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71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9221"/>
            <a:ext cx="14630400" cy="826882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69725" y="-39220"/>
            <a:ext cx="14700126" cy="6675212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7148" y="6379419"/>
            <a:ext cx="14717026" cy="81153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69726" y="6150545"/>
            <a:ext cx="14757276" cy="2079055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7920" y="413220"/>
            <a:ext cx="7591087" cy="1533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6720"/>
              </a:lnSpc>
              <a:defRPr sz="12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34" y="6714523"/>
            <a:ext cx="5979924" cy="1216694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95870" y="5538356"/>
            <a:ext cx="1830605" cy="183060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11537948" y="7368961"/>
            <a:ext cx="275982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160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432" y="-309457"/>
            <a:ext cx="3829898" cy="38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ns.org/curricula/management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3050-C85C-4A15-0317-7BFD84D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063" y="2554328"/>
            <a:ext cx="8803339" cy="2773205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latin typeface="Corben" pitchFamily="34" charset="0"/>
                <a:ea typeface="Corben" pitchFamily="34" charset="-122"/>
                <a:cs typeface="Corben" pitchFamily="34" charset="-120"/>
              </a:rPr>
              <a:t>Caso de </a:t>
            </a:r>
            <a:r>
              <a:rPr lang="en-US" sz="5400" dirty="0" err="1">
                <a:latin typeface="Corben" pitchFamily="34" charset="0"/>
                <a:ea typeface="Corben" pitchFamily="34" charset="-122"/>
                <a:cs typeface="Corben" pitchFamily="34" charset="-120"/>
              </a:rPr>
              <a:t>Estudio</a:t>
            </a:r>
            <a:r>
              <a:rPr lang="en-US" sz="5400" dirty="0">
                <a:latin typeface="Corben" pitchFamily="34" charset="0"/>
                <a:ea typeface="Corben" pitchFamily="34" charset="-122"/>
                <a:cs typeface="Corben" pitchFamily="34" charset="-120"/>
              </a:rPr>
              <a:t>: Planta de </a:t>
            </a:r>
            <a:r>
              <a:rPr lang="en-US" sz="5400" dirty="0" err="1">
                <a:latin typeface="Corben" pitchFamily="34" charset="0"/>
                <a:ea typeface="Corben" pitchFamily="34" charset="-122"/>
                <a:cs typeface="Corben" pitchFamily="34" charset="-120"/>
              </a:rPr>
              <a:t>Tratamiento</a:t>
            </a:r>
            <a:r>
              <a:rPr lang="en-US" sz="5400" dirty="0">
                <a:latin typeface="Corben" pitchFamily="34" charset="0"/>
                <a:ea typeface="Corben" pitchFamily="34" charset="-122"/>
                <a:cs typeface="Corben" pitchFamily="34" charset="-120"/>
              </a:rPr>
              <a:t> de Agua Potable</a:t>
            </a:r>
            <a:endParaRPr lang="es-CO" sz="528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22711D-74D5-2FFA-AE29-32F2FD8F7ED5}"/>
              </a:ext>
            </a:extLst>
          </p:cNvPr>
          <p:cNvSpPr txBox="1"/>
          <p:nvPr/>
        </p:nvSpPr>
        <p:spPr>
          <a:xfrm>
            <a:off x="300942" y="5684889"/>
            <a:ext cx="75235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ELKIN CUBIDES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CAMILO AGUILAR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ALEXANDER SERRANO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YERSON SUÁREZ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transformación digital de la planta requiere fortalecer la capacidad de respuesta ante ciberataques, especialmente en SCADA, mediante aspectos técnicos y administrativos.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recomienda continuar con la implementación de controles, capacitación y simulaciones para mejorar la resiliencia y asegurar la continuidad del suministro de agua potable.</a:t>
            </a:r>
            <a:endParaRPr lang="en-US" sz="175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F44AEE-C3C3-3717-2713-0949FA5A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50" y="136832"/>
            <a:ext cx="1428949" cy="10574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2C64-7FA0-1C7C-42F3-E508D53C0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BC8FD6D-C5A5-8A3B-591B-3D81DA0E1688}"/>
              </a:ext>
            </a:extLst>
          </p:cNvPr>
          <p:cNvSpPr txBox="1"/>
          <p:nvPr/>
        </p:nvSpPr>
        <p:spPr>
          <a:xfrm>
            <a:off x="1553453" y="1149548"/>
            <a:ext cx="12242686" cy="4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960"/>
              </a:spcAft>
            </a:pPr>
            <a:r>
              <a:rPr lang="es-MX" sz="2400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CO" sz="2400" b="1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ibliografías</a:t>
            </a:r>
            <a:r>
              <a:rPr lang="es-CO" sz="2400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92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A7C74D-2F13-1D6D-9E0C-ACE4072DE697}"/>
              </a:ext>
            </a:extLst>
          </p:cNvPr>
          <p:cNvSpPr txBox="1"/>
          <p:nvPr/>
        </p:nvSpPr>
        <p:spPr>
          <a:xfrm>
            <a:off x="1417834" y="2307578"/>
            <a:ext cx="12242684" cy="3304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960"/>
              </a:spcAft>
            </a:pP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SANS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(2018). 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CISO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Mind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Security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Center (SOC)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Essential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[Poster]. SANS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O" sz="2160" u="sng" kern="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https://www.sans.org/curricula/management</a:t>
            </a:r>
            <a:endParaRPr lang="es-CO" sz="192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960"/>
              </a:spcAft>
            </a:pPr>
            <a:r>
              <a:rPr lang="es-CO" sz="216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Gestión de Identidad y Accesos (IAM)</a:t>
            </a:r>
            <a:endParaRPr lang="es-CO" sz="192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960"/>
              </a:spcAft>
            </a:pP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NIST. (2020). 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Guidelines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(NIST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Special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800-63-3).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https://doi.org/10.6028/NIST.SP.800-63-3</a:t>
            </a:r>
            <a:endParaRPr lang="es-CO" sz="192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960"/>
              </a:spcAft>
            </a:pPr>
            <a:r>
              <a:rPr lang="es-CO" sz="216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Y., Hahn, C., &amp; Liu, Z. (2019). 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Role-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Access Control and Multi-Factor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Cloud Computing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Security and </a:t>
            </a:r>
            <a:r>
              <a:rPr lang="es-CO" sz="2160" i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r>
              <a:rPr lang="es-CO" sz="2160" i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8</a:t>
            </a:r>
            <a:r>
              <a:rPr lang="es-CO" sz="216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(2), 111-134. https://doi.org/10.13052/jcsm2245-1439.822</a:t>
            </a:r>
            <a:endParaRPr lang="es-CO" sz="192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8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920" y="4268012"/>
            <a:ext cx="7591087" cy="153330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55" y="4025600"/>
            <a:ext cx="7591087" cy="153330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974169"/>
            <a:ext cx="7563564" cy="2116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Caso de Estudio: Planta de Tratamiento de Agua Potable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0218" y="3429476"/>
            <a:ext cx="7563564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Este caso de estudio aborda la transformación digital de una planta de tratamiento de agua que abastece a una ciudad de 2 millones de habitantes. La implementación incluye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sensores IoT, sistemas SCADA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 control automático de válvulas y bombas.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0218" y="5127903"/>
            <a:ext cx="7563564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objetivo principal es determinar el apetito, la capacidad y la tolerancia al riesgo frente a diferentes escenarios de amenazas cibernéticas que puedan afectar la infraestructura crítica.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0218" y="6679644"/>
            <a:ext cx="361236" cy="361236"/>
          </a:xfrm>
          <a:prstGeom prst="roundRect">
            <a:avLst>
              <a:gd name="adj" fmla="val 25310560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93C44E4-5296-397D-C400-B243C061D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61" y="106844"/>
            <a:ext cx="1428949" cy="9580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10462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Riesgo Ciberataques al Sistema SCADA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Tolerancia al Riesgo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Muy baja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Cualquier alteración puede interrumpir el suministro o contaminar el agua, requiriendo monitoreo y respuesta inmediata.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Apetito de Riesgo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Nulo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No se acepta riesgo debido al impacto directo en salud pública y orden social.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Capacidad de Riesgo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Baja.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Inversión en ciberseguridad en desarrollo, limitando la absorción de impactos sin consecuencias críticas.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A882C3-4CC7-3556-1A29-0AB2DA2F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617" y="7262337"/>
            <a:ext cx="3772426" cy="924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3652"/>
            <a:ext cx="12159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Riesgo: Fallas en Sensores de Calidad del Agua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Tolerancia al Riesgo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Moderada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Se aceptan fallas breves si existen sistemas redundantes que detecten anomalías.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Apetito de Riesgo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Bajo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Riesgo aceptado solo con protocolos automáticos de control y contención.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Capacidad de Riesgo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Media.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Sistemas redundantes y planes de contingencia, pero falta integración en tiempo real.</a:t>
            </a:r>
            <a:endParaRPr lang="en-US" sz="1750" dirty="0"/>
          </a:p>
        </p:txBody>
      </p:sp>
      <p:pic>
        <p:nvPicPr>
          <p:cNvPr id="9" name="Picture 2" descr="Gestión de la seguridad de la información para el CISO">
            <a:extLst>
              <a:ext uri="{FF2B5EF4-FFF2-40B4-BE49-F238E27FC236}">
                <a16:creationId xmlns:a16="http://schemas.microsoft.com/office/drawing/2014/main" id="{B9D788BD-98EC-C20F-E476-811A3473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43" y="306074"/>
            <a:ext cx="4620701" cy="23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5395FE-0BB0-7922-86DB-B1C4F3811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765" y="6431110"/>
            <a:ext cx="1853635" cy="16766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1883C18-104D-66CA-58EC-B13030C6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5" y="171556"/>
            <a:ext cx="1428949" cy="10574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Riesgo: Ataques DDoS a la Red de Monitoreo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Tolerancia al Riesgo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Moderada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Afecta visibilidad pero no interrumpe suministro directamente.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Apetito de Riesgo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Moderado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Se acepta exposición razonable con arquitectura segmentada y respaldo local.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Capacidad de Riesgo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Alta.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Red con balanceadores de carga, firewalls avanzados y monitoreo constante.</a:t>
            </a:r>
            <a:endParaRPr lang="en-US" sz="17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252ABEB-9D71-03A7-5207-A08E4A18B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765" y="6656134"/>
            <a:ext cx="1853635" cy="1451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Respuesta a la Pregunta 3 del Taller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7737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 el contexto del caso de la planta de tratamiento digitalizada, se analizan los aspectos técnicos y administrativos que permiten modificar la capacidad al riesgo, específicamente frente a ciberataques al sistema SCADA.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841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Estos aspectos son clave para aumentar la resiliencia y garantizar la continuidad del servicio ante amenazas cibernéticas.</a:t>
            </a:r>
            <a:endParaRPr lang="en-US" sz="17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A35E56-2742-91B9-7520-8231EAC4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765" y="6431110"/>
            <a:ext cx="1853635" cy="16766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614958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Aspectos Técnicos para Modificar la Capacidad al Riesgo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2128838"/>
            <a:ext cx="976670" cy="14379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739" y="2324100"/>
            <a:ext cx="276832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Implementación de SOC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739" y="27464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Aumenta detección y respuesta en tiempo real para contener ataques antes de impactos mayores.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3566755"/>
            <a:ext cx="976670" cy="14379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739" y="3762018"/>
            <a:ext cx="338554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Redundancia y Segmentación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739" y="418433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Minimiza interrupciones totales mediante sistemas SCADA redundantes y segmentación OT/IT.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5004673"/>
            <a:ext cx="976670" cy="14379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739" y="5199936"/>
            <a:ext cx="284797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Respaldo y Recuperación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739" y="5622250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Sistemas automáticos aseguran continuidad y restauración tras intrusiones críticas.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6442591"/>
            <a:ext cx="976670" cy="11720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739" y="6637853"/>
            <a:ext cx="280142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Actualización Constante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739" y="7060168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Firmware y parches reducen superficie de ataque explotable.</a:t>
            </a:r>
            <a:endParaRPr lang="en-US" sz="15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B1C06D1-8F09-75B9-557C-0843D58EE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1114" y="7489865"/>
            <a:ext cx="3772426" cy="6250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761" y="91392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Aspectos Administrativos para Modificar la Capacidad al Riesgo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Política Formal de Gestión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690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Establece marco institucional para asumir, mitigar o transferir riesgos coherentemente.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142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Capacitación Continua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74690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Mejora respuesta humana ante incidentes, evitando errores operativos.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142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Presupuesto Específico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74690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Dotación financiera estable para planes de mitigación.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142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Evaluaciones Periódicas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4690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Ejercicios de red team y simulaciones prueban capacidad real y ajustan protocolos.</a:t>
            </a:r>
            <a:endParaRPr lang="en-US" sz="1750" dirty="0"/>
          </a:p>
        </p:txBody>
      </p:sp>
      <p:pic>
        <p:nvPicPr>
          <p:cNvPr id="11" name="Picture 2" descr="Gestión de Identidades y Accesos: El pilar de la seguridad – PDP 360">
            <a:extLst>
              <a:ext uri="{FF2B5EF4-FFF2-40B4-BE49-F238E27FC236}">
                <a16:creationId xmlns:a16="http://schemas.microsoft.com/office/drawing/2014/main" id="{F1EA5D2B-477B-AFC2-23C3-5E506329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054" y="6062425"/>
            <a:ext cx="4584291" cy="204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C2D8E6-C392-A14E-68E7-1811B103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765" y="6431110"/>
            <a:ext cx="1853635" cy="167663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F15EBC2-B9F1-8C49-EEB7-2DFDCBF6D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5" y="158399"/>
            <a:ext cx="1428949" cy="883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Resumen del Caso y Evaluación de Riesgo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Narrativa del Caso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Planta digitalizada vulnerable en sistema SCADA con impacto potencial alto.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48144"/>
            <a:ext cx="2901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Evaluación del Riesgo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Alto impacto y probabilidad posible, con capacidad baja y tolerancia nula.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3408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Controles Implementados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SOC, segmentación OT/IT, política formal y capacitación continua.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7B3D230-8977-39E5-A084-5DEDF8E8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7974" y="7200424"/>
            <a:ext cx="3772426" cy="9240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719</Words>
  <Application>Microsoft Office PowerPoint</Application>
  <PresentationFormat>Personalizado</PresentationFormat>
  <Paragraphs>76</Paragraphs>
  <Slides>14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Corben</vt:lpstr>
      <vt:lpstr>Calibri</vt:lpstr>
      <vt:lpstr>Arial</vt:lpstr>
      <vt:lpstr>Times New Roman</vt:lpstr>
      <vt:lpstr>Lato</vt:lpstr>
      <vt:lpstr>Nobile</vt:lpstr>
      <vt:lpstr>Office Theme</vt:lpstr>
      <vt:lpstr>Caso de Estudio: Planta de Tratamiento de Agua Potable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  <vt:lpstr>Presentación de PowerPoint</vt:lpstr>
      <vt:lpstr>Gracias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john alexander serrano parra</cp:lastModifiedBy>
  <cp:revision>19</cp:revision>
  <dcterms:created xsi:type="dcterms:W3CDTF">2025-04-28T19:11:33Z</dcterms:created>
  <dcterms:modified xsi:type="dcterms:W3CDTF">2025-04-28T19:47:00Z</dcterms:modified>
</cp:coreProperties>
</file>